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Verdana Pro Bold" charset="1" panose="020B0804030504040204"/>
      <p:regular r:id="rId17"/>
    </p:embeddedFont>
    <p:embeddedFont>
      <p:font typeface="Verdana Pro" charset="1" panose="020B0604030504040204"/>
      <p:regular r:id="rId18"/>
    </p:embeddedFont>
    <p:embeddedFont>
      <p:font typeface="Montserrat" charset="1" panose="00000500000000000000"/>
      <p:regular r:id="rId19"/>
    </p:embeddedFont>
    <p:embeddedFont>
      <p:font typeface="League Spartan" charset="1" panose="00000800000000000000"/>
      <p:regular r:id="rId20"/>
    </p:embeddedFont>
    <p:embeddedFont>
      <p:font typeface="Montserrat Bold" charset="1" panose="00000800000000000000"/>
      <p:regular r:id="rId21"/>
    </p:embeddedFon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6AZ6OU1k.mp4>
</file>

<file path=ppt/media/image1.png>
</file>

<file path=ppt/media/image10.png>
</file>

<file path=ppt/media/image11.png>
</file>

<file path=ppt/media/image12.svg>
</file>

<file path=ppt/media/image13.pn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firebase.google.com/docs?hl=pt-br" TargetMode="External" Type="http://schemas.openxmlformats.org/officeDocument/2006/relationships/hyperlink"/><Relationship Id="rId3" Target="https://ebaconline.com.br/new/figma?utm_source=google&amp;utm_medium=cpc&amp;utm_campaign=course_0_all_google_perf-max_all_conversions_purchase-4&amp;utm_content=c_22382917420%7Cadg_%7Cad_%7Cph_%7Ckey_%7Cdev_c%7Cpst_%7Crgnid_9215624%7Cplacement_&amp;gad_source=1&amp;gad_campaignid=22382919589&amp;gclid=CjwKCAjw2brFBhBOEiwAVJX5GNxauSxmA-TtLREZc9Y53RlFaLxBWqUaHz_iFUk6maWj7xsN2AqlYxoCt-kQAvD_BwE" TargetMode="External" Type="http://schemas.openxmlformats.org/officeDocument/2006/relationships/hyperlink"/><Relationship Id="rId4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9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VAG6AZ6OU1k.mp4" Type="http://schemas.openxmlformats.org/officeDocument/2006/relationships/video"/><Relationship Id="rId4" Target="../media/VAG6AZ6OU1k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9.png" Type="http://schemas.openxmlformats.org/officeDocument/2006/relationships/image"/><Relationship Id="rId4" Target="../media/image3.png" Type="http://schemas.openxmlformats.org/officeDocument/2006/relationships/image"/><Relationship Id="rId5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0877" y="1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306170" y="6279646"/>
            <a:ext cx="9009015" cy="3688008"/>
            <a:chOff x="0" y="0"/>
            <a:chExt cx="12012020" cy="4917344"/>
          </a:xfrm>
        </p:grpSpPr>
        <p:sp>
          <p:nvSpPr>
            <p:cNvPr name="Freeform 5" id="5" descr="Ícone  Descrição gerada automaticamente"/>
            <p:cNvSpPr/>
            <p:nvPr/>
          </p:nvSpPr>
          <p:spPr>
            <a:xfrm flipH="false" flipV="false" rot="0">
              <a:off x="0" y="0"/>
              <a:ext cx="12012041" cy="4917313"/>
            </a:xfrm>
            <a:custGeom>
              <a:avLst/>
              <a:gdLst/>
              <a:ahLst/>
              <a:cxnLst/>
              <a:rect r="r" b="b" t="t" l="l"/>
              <a:pathLst>
                <a:path h="4917313" w="12012041">
                  <a:moveTo>
                    <a:pt x="0" y="0"/>
                  </a:moveTo>
                  <a:lnTo>
                    <a:pt x="12012041" y="0"/>
                  </a:lnTo>
                  <a:lnTo>
                    <a:pt x="12012041" y="4917313"/>
                  </a:lnTo>
                  <a:lnTo>
                    <a:pt x="0" y="4917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28329" y="7305675"/>
            <a:ext cx="8207086" cy="2014104"/>
            <a:chOff x="0" y="0"/>
            <a:chExt cx="10942782" cy="26854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00" y="12700"/>
              <a:ext cx="10917428" cy="2660015"/>
            </a:xfrm>
            <a:custGeom>
              <a:avLst/>
              <a:gdLst/>
              <a:ahLst/>
              <a:cxnLst/>
              <a:rect r="r" b="b" t="t" l="l"/>
              <a:pathLst>
                <a:path h="2660015" w="10917428">
                  <a:moveTo>
                    <a:pt x="0" y="0"/>
                  </a:moveTo>
                  <a:lnTo>
                    <a:pt x="10917428" y="0"/>
                  </a:lnTo>
                  <a:lnTo>
                    <a:pt x="10917428" y="2660015"/>
                  </a:lnTo>
                  <a:lnTo>
                    <a:pt x="0" y="266001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942828" cy="2685415"/>
            </a:xfrm>
            <a:custGeom>
              <a:avLst/>
              <a:gdLst/>
              <a:ahLst/>
              <a:cxnLst/>
              <a:rect r="r" b="b" t="t" l="l"/>
              <a:pathLst>
                <a:path h="2685415" w="10942828">
                  <a:moveTo>
                    <a:pt x="12700" y="0"/>
                  </a:moveTo>
                  <a:lnTo>
                    <a:pt x="10930128" y="0"/>
                  </a:lnTo>
                  <a:cubicBezTo>
                    <a:pt x="10937113" y="0"/>
                    <a:pt x="10942828" y="5715"/>
                    <a:pt x="10942828" y="12700"/>
                  </a:cubicBezTo>
                  <a:lnTo>
                    <a:pt x="10942828" y="2672715"/>
                  </a:lnTo>
                  <a:cubicBezTo>
                    <a:pt x="10942828" y="2679700"/>
                    <a:pt x="10937113" y="2685415"/>
                    <a:pt x="10930128" y="2685415"/>
                  </a:cubicBezTo>
                  <a:lnTo>
                    <a:pt x="12700" y="2685415"/>
                  </a:lnTo>
                  <a:cubicBezTo>
                    <a:pt x="5715" y="2685415"/>
                    <a:pt x="0" y="2679700"/>
                    <a:pt x="0" y="2672715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2672715"/>
                  </a:lnTo>
                  <a:lnTo>
                    <a:pt x="12700" y="2672715"/>
                  </a:lnTo>
                  <a:lnTo>
                    <a:pt x="12700" y="2660015"/>
                  </a:lnTo>
                  <a:lnTo>
                    <a:pt x="10930128" y="2660015"/>
                  </a:lnTo>
                  <a:lnTo>
                    <a:pt x="10930128" y="2672715"/>
                  </a:lnTo>
                  <a:lnTo>
                    <a:pt x="10917428" y="2672715"/>
                  </a:lnTo>
                  <a:lnTo>
                    <a:pt x="10917428" y="12700"/>
                  </a:lnTo>
                  <a:lnTo>
                    <a:pt x="10930128" y="12700"/>
                  </a:lnTo>
                  <a:lnTo>
                    <a:pt x="10930128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068290" y="7507895"/>
            <a:ext cx="2595516" cy="1636107"/>
            <a:chOff x="0" y="0"/>
            <a:chExt cx="3460688" cy="2181476"/>
          </a:xfrm>
        </p:grpSpPr>
        <p:sp>
          <p:nvSpPr>
            <p:cNvPr name="Freeform 10" id="10" descr="Forma  O conteúdo gerado por IA pode estar incorreto."/>
            <p:cNvSpPr/>
            <p:nvPr/>
          </p:nvSpPr>
          <p:spPr>
            <a:xfrm flipH="false" flipV="false" rot="0">
              <a:off x="0" y="0"/>
              <a:ext cx="3460750" cy="2181479"/>
            </a:xfrm>
            <a:custGeom>
              <a:avLst/>
              <a:gdLst/>
              <a:ahLst/>
              <a:cxnLst/>
              <a:rect r="r" b="b" t="t" l="l"/>
              <a:pathLst>
                <a:path h="2181479" w="3460750">
                  <a:moveTo>
                    <a:pt x="0" y="0"/>
                  </a:moveTo>
                  <a:lnTo>
                    <a:pt x="3460750" y="0"/>
                  </a:lnTo>
                  <a:lnTo>
                    <a:pt x="3460750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1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8296714" y="5894067"/>
            <a:ext cx="4392933" cy="4392933"/>
            <a:chOff x="0" y="0"/>
            <a:chExt cx="5857244" cy="5857244"/>
          </a:xfrm>
        </p:grpSpPr>
        <p:sp>
          <p:nvSpPr>
            <p:cNvPr name="Freeform 12" id="12" descr="Texto  O conteúdo gerado por IA pode estar incorreto."/>
            <p:cNvSpPr/>
            <p:nvPr/>
          </p:nvSpPr>
          <p:spPr>
            <a:xfrm flipH="false" flipV="false" rot="0">
              <a:off x="0" y="0"/>
              <a:ext cx="5857240" cy="5857240"/>
            </a:xfrm>
            <a:custGeom>
              <a:avLst/>
              <a:gdLst/>
              <a:ahLst/>
              <a:cxnLst/>
              <a:rect r="r" b="b" t="t" l="l"/>
              <a:pathLst>
                <a:path h="5857240" w="5857240">
                  <a:moveTo>
                    <a:pt x="0" y="0"/>
                  </a:moveTo>
                  <a:lnTo>
                    <a:pt x="5857240" y="0"/>
                  </a:lnTo>
                  <a:lnTo>
                    <a:pt x="5857240" y="5857240"/>
                  </a:lnTo>
                  <a:lnTo>
                    <a:pt x="0" y="5857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9927" y="7324402"/>
            <a:ext cx="5922818" cy="1513966"/>
            <a:chOff x="0" y="0"/>
            <a:chExt cx="7897090" cy="201862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897114" cy="2018665"/>
            </a:xfrm>
            <a:custGeom>
              <a:avLst/>
              <a:gdLst/>
              <a:ahLst/>
              <a:cxnLst/>
              <a:rect r="r" b="b" t="t" l="l"/>
              <a:pathLst>
                <a:path h="2018665" w="7897114">
                  <a:moveTo>
                    <a:pt x="0" y="0"/>
                  </a:moveTo>
                  <a:lnTo>
                    <a:pt x="7897114" y="0"/>
                  </a:lnTo>
                  <a:lnTo>
                    <a:pt x="7897114" y="2018665"/>
                  </a:lnTo>
                  <a:lnTo>
                    <a:pt x="0" y="20186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10" t="-15341" r="-6841" b="-31934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398518" y="7505989"/>
            <a:ext cx="5512291" cy="1507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4"/>
              </a:lnSpc>
            </a:pPr>
            <a:r>
              <a:rPr lang="en-US" b="true" sz="2100">
                <a:solidFill>
                  <a:srgbClr val="000000"/>
                </a:solidFill>
                <a:latin typeface="Verdana Pro Bold"/>
                <a:ea typeface="Verdana Pro Bold"/>
                <a:cs typeface="Verdana Pro Bold"/>
                <a:sym typeface="Verdana Pro Bold"/>
              </a:rPr>
              <a:t>SafeView</a:t>
            </a:r>
            <a:r>
              <a:rPr lang="en-US" b="true" sz="2100">
                <a:solidFill>
                  <a:srgbClr val="000000"/>
                </a:solidFill>
                <a:latin typeface="Verdana Pro Bold"/>
                <a:ea typeface="Verdana Pro Bold"/>
                <a:cs typeface="Verdana Pro Bold"/>
                <a:sym typeface="Verdana Pro Bold"/>
              </a:rPr>
              <a:t>: Sistema de detecção de pontos cegos em veículos de grande porte</a:t>
            </a:r>
          </a:p>
          <a:p>
            <a:pPr algn="l">
              <a:lnSpc>
                <a:spcPts val="3024"/>
              </a:lnSpc>
            </a:pPr>
            <a:r>
              <a:rPr lang="en-US" sz="2100">
                <a:solidFill>
                  <a:srgbClr val="000000"/>
                </a:solidFill>
                <a:latin typeface="Verdana Pro"/>
                <a:ea typeface="Verdana Pro"/>
                <a:cs typeface="Verdana Pro"/>
                <a:sym typeface="Verdana Pro"/>
              </a:rPr>
              <a:t>28/11/2025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7414310" y="169101"/>
            <a:ext cx="648222" cy="304468"/>
            <a:chOff x="0" y="0"/>
            <a:chExt cx="864296" cy="4059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4235" cy="406019"/>
            </a:xfrm>
            <a:custGeom>
              <a:avLst/>
              <a:gdLst/>
              <a:ahLst/>
              <a:cxnLst/>
              <a:rect r="r" b="b" t="t" l="l"/>
              <a:pathLst>
                <a:path h="406019" w="864235">
                  <a:moveTo>
                    <a:pt x="0" y="0"/>
                  </a:moveTo>
                  <a:lnTo>
                    <a:pt x="864235" y="0"/>
                  </a:lnTo>
                  <a:lnTo>
                    <a:pt x="864235" y="406019"/>
                  </a:lnTo>
                  <a:lnTo>
                    <a:pt x="0" y="406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25468" y="169101"/>
            <a:ext cx="2815225" cy="133004"/>
            <a:chOff x="0" y="0"/>
            <a:chExt cx="3753634" cy="1773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53612" cy="177292"/>
            </a:xfrm>
            <a:custGeom>
              <a:avLst/>
              <a:gdLst/>
              <a:ahLst/>
              <a:cxnLst/>
              <a:rect r="r" b="b" t="t" l="l"/>
              <a:pathLst>
                <a:path h="177292" w="3753612">
                  <a:moveTo>
                    <a:pt x="0" y="0"/>
                  </a:moveTo>
                  <a:lnTo>
                    <a:pt x="3753612" y="0"/>
                  </a:lnTo>
                  <a:lnTo>
                    <a:pt x="3753612" y="177292"/>
                  </a:lnTo>
                  <a:lnTo>
                    <a:pt x="0" y="177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752584" y="719137"/>
            <a:ext cx="4389801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b="true" sz="3999">
                <a:solidFill>
                  <a:srgbClr val="EE84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REFERÊNCIAS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9130" y="2063998"/>
            <a:ext cx="15569740" cy="733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Relatório Anual de Acidentes (CET)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&lt;https://www.cetsp.com.br/media/1058619/2019.pdf&gt;. Acesso em: 24 de agosto, 2025.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Motos representam quase metade dos sinistros de trânsito registrados na BR 324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&lt;https://www.gov.br/prf/pt-br/noticias/estaduais/bahia/2024/maio/motos-representam-quase-metade-dos-sinistros-de-transito-registrados-na-br-324&gt;. Acesso em: 24 de agosto, 2025.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Internet das Coisas com ESP8266, Arduino e Raspberry Pi - 2ª Edição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Autor: Sérgio de Oliveira.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 a Programação em Python - 3ª Edição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Autor: Nilo Ney Coutinho Menezes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Programação em C++: algoritmos, estruturas de dados e objetos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Autor: Luis Joyanes Aguilar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 Native Desenvolvimento de aplicativos mobile com React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Autores: Diego Martins de Pinho, Bruna Escudelario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Firebase (Google)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&lt;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2" tooltip="https://firebase.google.com/docs?hl=pt-br"/>
              </a:rPr>
              <a:t>https://firebase.google.com/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&gt;. Acesso em: 24 de agosto, 2025.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EBAC ONLINE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Figma. Disponível em: &lt;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3" tooltip="https://ebaconline.com.br/new/figma?utm_source=google&amp;utm_medium=cpc&amp;utm_campaign=course_0_all_google_perf-max_all_conversions_purchase-4&amp;utm_content=c_22382917420%7Cadg_%7Cad_%7Cph_%7Ckey_%7Cdev_c%7Cpst_%7Crgnid_9215624%7Cplacement_&amp;gad_source=1&amp;gad_campaignid=22382919589&amp;gclid=CjwKCAjw2brFBhBOEiwAVJX5GNxauSxmA-TtLREZc9Y53RlFaLxBWqUaHz_iFUk6maWj7xsN2AqlYxoCt-kQAvD_BwE"/>
              </a:rPr>
              <a:t>https://ebaconline.com.br/&gt; .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Acesso em: 24 de agosto, 2025.</a:t>
            </a:r>
          </a:p>
          <a:p>
            <a:pPr algn="l">
              <a:lnSpc>
                <a:spcPts val="2639"/>
              </a:lnSpc>
            </a:pPr>
          </a:p>
          <a:p>
            <a:pPr algn="l" marL="474979" indent="-237490" lvl="1">
              <a:lnSpc>
                <a:spcPts val="263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UML 2 - Uma Abordagem Prática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Autor: Gilleanes T. A. Guedes</a:t>
            </a:r>
          </a:p>
          <a:p>
            <a:pPr algn="l">
              <a:lnSpc>
                <a:spcPts val="2639"/>
              </a:lnSpc>
            </a:pPr>
          </a:p>
        </p:txBody>
      </p:sp>
      <p:sp>
        <p:nvSpPr>
          <p:cNvPr name="AutoShape 8" id="8"/>
          <p:cNvSpPr/>
          <p:nvPr/>
        </p:nvSpPr>
        <p:spPr>
          <a:xfrm flipV="true">
            <a:off x="8191474" y="1014412"/>
            <a:ext cx="10581777" cy="14287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7414310" y="169101"/>
            <a:ext cx="648222" cy="304468"/>
            <a:chOff x="0" y="0"/>
            <a:chExt cx="864296" cy="4059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4235" cy="406019"/>
            </a:xfrm>
            <a:custGeom>
              <a:avLst/>
              <a:gdLst/>
              <a:ahLst/>
              <a:cxnLst/>
              <a:rect r="r" b="b" t="t" l="l"/>
              <a:pathLst>
                <a:path h="406019" w="864235">
                  <a:moveTo>
                    <a:pt x="0" y="0"/>
                  </a:moveTo>
                  <a:lnTo>
                    <a:pt x="864235" y="0"/>
                  </a:lnTo>
                  <a:lnTo>
                    <a:pt x="864235" y="406019"/>
                  </a:lnTo>
                  <a:lnTo>
                    <a:pt x="0" y="406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31019" y="2849553"/>
            <a:ext cx="3736846" cy="373684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541020" y="537210"/>
              <a:ext cx="5255260" cy="5255260"/>
            </a:xfrm>
            <a:custGeom>
              <a:avLst/>
              <a:gdLst/>
              <a:ahLst/>
              <a:cxnLst/>
              <a:rect r="r" b="b" t="t" l="l"/>
              <a:pathLst>
                <a:path h="5255260" w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2"/>
              <a:stretch>
                <a:fillRect l="-7388" t="0" r="-7388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329160" y="7000943"/>
            <a:ext cx="3172437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GABRIELLY NASCIMENTO BENTO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046956" y="2849553"/>
            <a:ext cx="3736846" cy="373684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41020" y="537210"/>
              <a:ext cx="5255260" cy="5255260"/>
            </a:xfrm>
            <a:custGeom>
              <a:avLst/>
              <a:gdLst/>
              <a:ahLst/>
              <a:cxnLst/>
              <a:rect r="r" b="b" t="t" l="l"/>
              <a:pathLst>
                <a:path h="5255260" w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9545140" y="2904406"/>
            <a:ext cx="3736846" cy="3736846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541020" y="537210"/>
              <a:ext cx="5255260" cy="5255260"/>
            </a:xfrm>
            <a:custGeom>
              <a:avLst/>
              <a:gdLst/>
              <a:ahLst/>
              <a:cxnLst/>
              <a:rect r="r" b="b" t="t" l="l"/>
              <a:pathLst>
                <a:path h="5255260" w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3"/>
              <a:stretch>
                <a:fillRect l="-34631" t="-96266" r="0" b="-43077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20136" y="2904406"/>
            <a:ext cx="3736846" cy="3736846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541020" y="537210"/>
              <a:ext cx="5255260" cy="5255260"/>
            </a:xfrm>
            <a:custGeom>
              <a:avLst/>
              <a:gdLst/>
              <a:ahLst/>
              <a:cxnLst/>
              <a:rect r="r" b="b" t="t" l="l"/>
              <a:pathLst>
                <a:path h="5255260" w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2338" r="0" b="-2338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920739" y="714375"/>
            <a:ext cx="644652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EE84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INTEGRANTES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2367261" y="1028700"/>
            <a:ext cx="6076510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2493547" y="1035844"/>
            <a:ext cx="3427207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9816370" y="7000943"/>
            <a:ext cx="3194387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GUSTAVO HENRIQUE RIBEIRO DA SILVA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36311" y="7000943"/>
            <a:ext cx="2704496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JHONATA ALVES DO NASCIMENTO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68366" y="7000943"/>
            <a:ext cx="3062152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ESTER RODRIGUES SOARES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046956" y="2849553"/>
            <a:ext cx="3736846" cy="3736846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541020" y="537210"/>
              <a:ext cx="5255260" cy="5255260"/>
            </a:xfrm>
            <a:custGeom>
              <a:avLst/>
              <a:gdLst/>
              <a:ahLst/>
              <a:cxnLst/>
              <a:rect r="r" b="b" t="t" l="l"/>
              <a:pathLst>
                <a:path h="5255260" w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6680" r="0" b="-1668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7414310" y="169101"/>
            <a:ext cx="648222" cy="304468"/>
            <a:chOff x="0" y="0"/>
            <a:chExt cx="864296" cy="4059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4235" cy="406019"/>
            </a:xfrm>
            <a:custGeom>
              <a:avLst/>
              <a:gdLst/>
              <a:ahLst/>
              <a:cxnLst/>
              <a:rect r="r" b="b" t="t" l="l"/>
              <a:pathLst>
                <a:path h="406019" w="864235">
                  <a:moveTo>
                    <a:pt x="0" y="0"/>
                  </a:moveTo>
                  <a:lnTo>
                    <a:pt x="864235" y="0"/>
                  </a:lnTo>
                  <a:lnTo>
                    <a:pt x="864235" y="406019"/>
                  </a:lnTo>
                  <a:lnTo>
                    <a:pt x="0" y="406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25468" y="169101"/>
            <a:ext cx="2815225" cy="133004"/>
            <a:chOff x="0" y="0"/>
            <a:chExt cx="3753634" cy="1773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53612" cy="177292"/>
            </a:xfrm>
            <a:custGeom>
              <a:avLst/>
              <a:gdLst/>
              <a:ahLst/>
              <a:cxnLst/>
              <a:rect r="r" b="b" t="t" l="l"/>
              <a:pathLst>
                <a:path h="177292" w="3753612">
                  <a:moveTo>
                    <a:pt x="0" y="0"/>
                  </a:moveTo>
                  <a:lnTo>
                    <a:pt x="3753612" y="0"/>
                  </a:lnTo>
                  <a:lnTo>
                    <a:pt x="3753612" y="177292"/>
                  </a:lnTo>
                  <a:lnTo>
                    <a:pt x="0" y="177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33081" y="4311969"/>
            <a:ext cx="8518688" cy="1615440"/>
            <a:chOff x="0" y="0"/>
            <a:chExt cx="11358251" cy="215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56031"/>
              <a:ext cx="353854" cy="335196"/>
            </a:xfrm>
            <a:custGeom>
              <a:avLst/>
              <a:gdLst/>
              <a:ahLst/>
              <a:cxnLst/>
              <a:rect r="r" b="b" t="t" l="l"/>
              <a:pathLst>
                <a:path h="335196" w="353854">
                  <a:moveTo>
                    <a:pt x="0" y="0"/>
                  </a:moveTo>
                  <a:lnTo>
                    <a:pt x="353854" y="0"/>
                  </a:lnTo>
                  <a:lnTo>
                    <a:pt x="353854" y="335196"/>
                  </a:lnTo>
                  <a:lnTo>
                    <a:pt x="0" y="3351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723773" y="-38100"/>
              <a:ext cx="10634478" cy="2192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359"/>
                </a:lnSpc>
              </a:pP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SafeView é um sistema inteligente de </a:t>
              </a:r>
              <a:r>
                <a:rPr lang="en-US" b="true" sz="2400">
                  <a:solidFill>
                    <a:srgbClr val="1E2E4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assistência ao motorista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desenvolvido para </a:t>
              </a:r>
              <a:r>
                <a:rPr lang="en-US" b="true" sz="2400">
                  <a:solidFill>
                    <a:srgbClr val="1E2E4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aumentar a segurança veicular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por meio do monitoramento dos pontos cegos. 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33081" y="2912472"/>
            <a:ext cx="630228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b="true" sz="3999">
                <a:solidFill>
                  <a:srgbClr val="EE84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 QUE É SAFEVIEW?</a:t>
            </a:r>
          </a:p>
        </p:txBody>
      </p:sp>
      <p:sp>
        <p:nvSpPr>
          <p:cNvPr name="AutoShape 10" id="10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1310064" y="2281774"/>
            <a:ext cx="5949236" cy="5949236"/>
          </a:xfrm>
          <a:custGeom>
            <a:avLst/>
            <a:gdLst/>
            <a:ahLst/>
            <a:cxnLst/>
            <a:rect r="r" b="b" t="t" l="l"/>
            <a:pathLst>
              <a:path h="5949236" w="5949236">
                <a:moveTo>
                  <a:pt x="0" y="0"/>
                </a:moveTo>
                <a:lnTo>
                  <a:pt x="5949236" y="0"/>
                </a:lnTo>
                <a:lnTo>
                  <a:pt x="5949236" y="5949236"/>
                </a:lnTo>
                <a:lnTo>
                  <a:pt x="0" y="5949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flipV="true">
            <a:off x="2488970" y="1028700"/>
            <a:ext cx="1628428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7414310" y="169101"/>
            <a:ext cx="648222" cy="304468"/>
            <a:chOff x="0" y="0"/>
            <a:chExt cx="864296" cy="4059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4235" cy="406019"/>
            </a:xfrm>
            <a:custGeom>
              <a:avLst/>
              <a:gdLst/>
              <a:ahLst/>
              <a:cxnLst/>
              <a:rect r="r" b="b" t="t" l="l"/>
              <a:pathLst>
                <a:path h="406019" w="864235">
                  <a:moveTo>
                    <a:pt x="0" y="0"/>
                  </a:moveTo>
                  <a:lnTo>
                    <a:pt x="864235" y="0"/>
                  </a:lnTo>
                  <a:lnTo>
                    <a:pt x="864235" y="406019"/>
                  </a:lnTo>
                  <a:lnTo>
                    <a:pt x="0" y="406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25468" y="169101"/>
            <a:ext cx="2815225" cy="133004"/>
            <a:chOff x="0" y="0"/>
            <a:chExt cx="3753634" cy="1773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53612" cy="177292"/>
            </a:xfrm>
            <a:custGeom>
              <a:avLst/>
              <a:gdLst/>
              <a:ahLst/>
              <a:cxnLst/>
              <a:rect r="r" b="b" t="t" l="l"/>
              <a:pathLst>
                <a:path h="177292" w="3753612">
                  <a:moveTo>
                    <a:pt x="0" y="0"/>
                  </a:moveTo>
                  <a:lnTo>
                    <a:pt x="3753612" y="0"/>
                  </a:lnTo>
                  <a:lnTo>
                    <a:pt x="3753612" y="177292"/>
                  </a:lnTo>
                  <a:lnTo>
                    <a:pt x="0" y="177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33081" y="4311969"/>
            <a:ext cx="8518688" cy="1615440"/>
            <a:chOff x="0" y="0"/>
            <a:chExt cx="11358251" cy="215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56031"/>
              <a:ext cx="353854" cy="335196"/>
            </a:xfrm>
            <a:custGeom>
              <a:avLst/>
              <a:gdLst/>
              <a:ahLst/>
              <a:cxnLst/>
              <a:rect r="r" b="b" t="t" l="l"/>
              <a:pathLst>
                <a:path h="335196" w="353854">
                  <a:moveTo>
                    <a:pt x="0" y="0"/>
                  </a:moveTo>
                  <a:lnTo>
                    <a:pt x="353854" y="0"/>
                  </a:lnTo>
                  <a:lnTo>
                    <a:pt x="353854" y="335196"/>
                  </a:lnTo>
                  <a:lnTo>
                    <a:pt x="0" y="3351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723773" y="-38100"/>
              <a:ext cx="10634478" cy="2192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359"/>
                </a:lnSpc>
              </a:pP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Entre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2013 e 2023</a:t>
              </a:r>
              <a:r>
                <a:rPr lang="en-US" b="true" sz="2400">
                  <a:solidFill>
                    <a:srgbClr val="1E2E4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, mais de 3.000 mortes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envolvendo pede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tre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cicl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ista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eg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ist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das — so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ment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 em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2024, já são </a:t>
              </a:r>
              <a:r>
                <a:rPr lang="en-US" b="true" sz="2400">
                  <a:solidFill>
                    <a:srgbClr val="1E2E4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312 casos no Brasil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r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ç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 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gra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vi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</a:t>
              </a:r>
              <a:r>
                <a:rPr lang="en-US" sz="2400">
                  <a:solidFill>
                    <a:srgbClr val="1E2E4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 e a urgência desse cenário.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33081" y="2207622"/>
            <a:ext cx="630228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b="true" sz="3999">
                <a:solidFill>
                  <a:srgbClr val="EE845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 PORQUE DESSE PROJETO?</a:t>
            </a:r>
          </a:p>
        </p:txBody>
      </p:sp>
      <p:sp>
        <p:nvSpPr>
          <p:cNvPr name="AutoShape 10" id="10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 flipV="true">
            <a:off x="2488970" y="1028700"/>
            <a:ext cx="1628428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1524671" y="1806009"/>
            <a:ext cx="5734629" cy="6294105"/>
          </a:xfrm>
          <a:custGeom>
            <a:avLst/>
            <a:gdLst/>
            <a:ahLst/>
            <a:cxnLst/>
            <a:rect r="r" b="b" t="t" l="l"/>
            <a:pathLst>
              <a:path h="6294105" w="5734629">
                <a:moveTo>
                  <a:pt x="0" y="0"/>
                </a:moveTo>
                <a:lnTo>
                  <a:pt x="5734629" y="0"/>
                </a:lnTo>
                <a:lnTo>
                  <a:pt x="5734629" y="6294105"/>
                </a:lnTo>
                <a:lnTo>
                  <a:pt x="0" y="6294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123485" y="8252391"/>
            <a:ext cx="2537001" cy="22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  <a:spcBef>
                <a:spcPct val="0"/>
              </a:spcBef>
            </a:pPr>
            <a:r>
              <a:rPr lang="en-US" b="true" sz="1500">
                <a:solidFill>
                  <a:srgbClr val="000000"/>
                </a:solidFill>
                <a:latin typeface="Verdana Pro Bold"/>
                <a:ea typeface="Verdana Pro Bold"/>
                <a:cs typeface="Verdana Pro Bold"/>
                <a:sym typeface="Verdana Pro Bold"/>
              </a:rPr>
              <a:t>Fonte</a:t>
            </a:r>
            <a:r>
              <a:rPr lang="en-US" sz="1500">
                <a:solidFill>
                  <a:srgbClr val="000000"/>
                </a:solidFill>
                <a:latin typeface="Verdana Pro"/>
                <a:ea typeface="Verdana Pro"/>
                <a:cs typeface="Verdana Pro"/>
                <a:sym typeface="Verdana Pro"/>
              </a:rPr>
              <a:t>: midiamax, 2024.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1024145" y="9710153"/>
            <a:ext cx="2044339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2488970" y="1028700"/>
            <a:ext cx="1628428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61001" y="1856409"/>
            <a:ext cx="3958364" cy="3809960"/>
            <a:chOff x="30480" y="591820"/>
            <a:chExt cx="12736830" cy="12259310"/>
          </a:xfrm>
        </p:grpSpPr>
        <p:sp>
          <p:nvSpPr>
            <p:cNvPr name="Freeform 6" id="6"/>
            <p:cNvSpPr/>
            <p:nvPr/>
          </p:nvSpPr>
          <p:spPr>
            <a:xfrm flipH="true" flipV="false" rot="0">
              <a:off x="64261" y="240734"/>
              <a:ext cx="12517576" cy="11526913"/>
            </a:xfrm>
            <a:custGeom>
              <a:avLst/>
              <a:gdLst/>
              <a:ahLst/>
              <a:cxnLst/>
              <a:rect r="r" b="b" t="t" l="l"/>
              <a:pathLst>
                <a:path h="11526913" w="12517576">
                  <a:moveTo>
                    <a:pt x="656538" y="4030276"/>
                  </a:moveTo>
                  <a:cubicBezTo>
                    <a:pt x="1762707" y="1880166"/>
                    <a:pt x="3991557" y="304096"/>
                    <a:pt x="6366457" y="56446"/>
                  </a:cubicBezTo>
                  <a:cubicBezTo>
                    <a:pt x="8304478" y="-240734"/>
                    <a:pt x="9579557" y="672396"/>
                    <a:pt x="10620957" y="1929696"/>
                  </a:cubicBezTo>
                  <a:cubicBezTo>
                    <a:pt x="11662358" y="3186996"/>
                    <a:pt x="12216078" y="4789736"/>
                    <a:pt x="12439597" y="6406446"/>
                  </a:cubicBezTo>
                  <a:cubicBezTo>
                    <a:pt x="12557707" y="7259886"/>
                    <a:pt x="12581837" y="8165396"/>
                    <a:pt x="12219887" y="8947716"/>
                  </a:cubicBezTo>
                  <a:cubicBezTo>
                    <a:pt x="11761417" y="9939586"/>
                    <a:pt x="10759388" y="10570776"/>
                    <a:pt x="9739578" y="10963206"/>
                  </a:cubicBezTo>
                  <a:cubicBezTo>
                    <a:pt x="6996378" y="12018576"/>
                    <a:pt x="3628337" y="11609636"/>
                    <a:pt x="1493467" y="9587796"/>
                  </a:cubicBezTo>
                  <a:cubicBezTo>
                    <a:pt x="825448" y="8955336"/>
                    <a:pt x="278078" y="8162856"/>
                    <a:pt x="82498" y="7263696"/>
                  </a:cubicBezTo>
                  <a:cubicBezTo>
                    <a:pt x="-154993" y="6172766"/>
                    <a:pt x="145998" y="5023416"/>
                    <a:pt x="656538" y="4030276"/>
                  </a:cubicBezTo>
                  <a:close/>
                </a:path>
              </a:pathLst>
            </a:custGeom>
            <a:blipFill>
              <a:blip r:embed="rId3"/>
              <a:stretch>
                <a:fillRect l="-19107" t="0" r="-1910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568635" y="5072484"/>
            <a:ext cx="3958364" cy="3809960"/>
            <a:chOff x="30480" y="591820"/>
            <a:chExt cx="12736830" cy="122593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4261" y="240734"/>
              <a:ext cx="12517576" cy="11526913"/>
            </a:xfrm>
            <a:custGeom>
              <a:avLst/>
              <a:gdLst/>
              <a:ahLst/>
              <a:cxnLst/>
              <a:rect r="r" b="b" t="t" l="l"/>
              <a:pathLst>
                <a:path h="11526913" w="12517576">
                  <a:moveTo>
                    <a:pt x="11861039" y="4030276"/>
                  </a:moveTo>
                  <a:cubicBezTo>
                    <a:pt x="10754869" y="1880166"/>
                    <a:pt x="8526019" y="304096"/>
                    <a:pt x="6151119" y="56446"/>
                  </a:cubicBezTo>
                  <a:cubicBezTo>
                    <a:pt x="4213099" y="-240734"/>
                    <a:pt x="2938019" y="672396"/>
                    <a:pt x="1896619" y="1929696"/>
                  </a:cubicBezTo>
                  <a:cubicBezTo>
                    <a:pt x="855219" y="3186996"/>
                    <a:pt x="301499" y="4789736"/>
                    <a:pt x="77979" y="6406446"/>
                  </a:cubicBezTo>
                  <a:cubicBezTo>
                    <a:pt x="-40131" y="7259886"/>
                    <a:pt x="-64261" y="8165396"/>
                    <a:pt x="297689" y="8947716"/>
                  </a:cubicBezTo>
                  <a:cubicBezTo>
                    <a:pt x="756159" y="9939586"/>
                    <a:pt x="1758189" y="10570776"/>
                    <a:pt x="2777999" y="10963206"/>
                  </a:cubicBezTo>
                  <a:cubicBezTo>
                    <a:pt x="5521199" y="12018576"/>
                    <a:pt x="8889240" y="11609636"/>
                    <a:pt x="11024109" y="9587796"/>
                  </a:cubicBezTo>
                  <a:cubicBezTo>
                    <a:pt x="11692129" y="8955336"/>
                    <a:pt x="12239499" y="8162856"/>
                    <a:pt x="12435079" y="7263696"/>
                  </a:cubicBezTo>
                  <a:cubicBezTo>
                    <a:pt x="12672569" y="6172766"/>
                    <a:pt x="12371579" y="5023416"/>
                    <a:pt x="11861039" y="4030276"/>
                  </a:cubicBezTo>
                  <a:close/>
                </a:path>
              </a:pathLst>
            </a:custGeom>
            <a:blipFill>
              <a:blip r:embed="rId4"/>
              <a:stretch>
                <a:fillRect l="-30600" t="0" r="-3060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5090526" y="3868984"/>
            <a:ext cx="972254" cy="900486"/>
          </a:xfrm>
          <a:custGeom>
            <a:avLst/>
            <a:gdLst/>
            <a:ahLst/>
            <a:cxnLst/>
            <a:rect r="r" b="b" t="t" l="l"/>
            <a:pathLst>
              <a:path h="900486" w="972254">
                <a:moveTo>
                  <a:pt x="0" y="0"/>
                </a:moveTo>
                <a:lnTo>
                  <a:pt x="972254" y="0"/>
                </a:lnTo>
                <a:lnTo>
                  <a:pt x="972254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143935" y="7080822"/>
            <a:ext cx="929207" cy="900486"/>
          </a:xfrm>
          <a:custGeom>
            <a:avLst/>
            <a:gdLst/>
            <a:ahLst/>
            <a:cxnLst/>
            <a:rect r="r" b="b" t="t" l="l"/>
            <a:pathLst>
              <a:path h="900486" w="929207">
                <a:moveTo>
                  <a:pt x="0" y="0"/>
                </a:moveTo>
                <a:lnTo>
                  <a:pt x="929207" y="0"/>
                </a:lnTo>
                <a:lnTo>
                  <a:pt x="929207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433942" y="3723289"/>
            <a:ext cx="7248362" cy="115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1"/>
              </a:lnSpc>
            </a:pP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Motoristas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 de caminhão </a:t>
            </a: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autônomos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 ou de </a:t>
            </a: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pequenas transportadoras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, que passam longas horas nas estradas.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74331" y="2873867"/>
            <a:ext cx="8307973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3999">
                <a:solidFill>
                  <a:srgbClr val="EE8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Qual é o nosso público-alvo?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677656" y="6935127"/>
            <a:ext cx="7970786" cy="115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1"/>
              </a:lnSpc>
            </a:pP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instalação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 dessas tecnologias é muito </a:t>
            </a: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cara 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e impossibilita o uso delas. Além disso, a</a:t>
            </a:r>
            <a:r>
              <a:rPr lang="en-US" b="true" sz="22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falta de contato com a tecnologia</a:t>
            </a:r>
            <a:r>
              <a:rPr lang="en-US" sz="22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 dificulta a adoção de soluções sigitais.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50369" y="6082609"/>
            <a:ext cx="8951336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b="true" sz="3999">
                <a:solidFill>
                  <a:srgbClr val="EE8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Quais são as suas necessidades?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8445587" y="-6797967"/>
            <a:ext cx="1236500" cy="18998019"/>
            <a:chOff x="0" y="0"/>
            <a:chExt cx="325662" cy="5003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662" cy="5003593"/>
            </a:xfrm>
            <a:custGeom>
              <a:avLst/>
              <a:gdLst/>
              <a:ahLst/>
              <a:cxnLst/>
              <a:rect r="r" b="b" t="t" l="l"/>
              <a:pathLst>
                <a:path h="5003593" w="325662">
                  <a:moveTo>
                    <a:pt x="0" y="0"/>
                  </a:moveTo>
                  <a:lnTo>
                    <a:pt x="325662" y="0"/>
                  </a:lnTo>
                  <a:lnTo>
                    <a:pt x="325662" y="5003593"/>
                  </a:lnTo>
                  <a:lnTo>
                    <a:pt x="0" y="5003593"/>
                  </a:lnTo>
                  <a:close/>
                </a:path>
              </a:pathLst>
            </a:custGeom>
            <a:solidFill>
              <a:srgbClr val="1E2E4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325662" cy="50702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92340" y="4819981"/>
            <a:ext cx="9903321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b="true" sz="3999" spc="-79">
                <a:solidFill>
                  <a:srgbClr val="EE8454"/>
                </a:solidFill>
                <a:latin typeface="Poppins Bold"/>
                <a:ea typeface="Poppins Bold"/>
                <a:cs typeface="Poppins Bold"/>
                <a:sym typeface="Poppins Bold"/>
              </a:rPr>
              <a:t> Como nossa solução ajuda os motoristas?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450361" y="6718631"/>
            <a:ext cx="7293083" cy="2673019"/>
            <a:chOff x="0" y="0"/>
            <a:chExt cx="9724111" cy="3564025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9724111" cy="3564025"/>
              <a:chOff x="0" y="0"/>
              <a:chExt cx="1920812" cy="704005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920812" cy="704005"/>
              </a:xfrm>
              <a:custGeom>
                <a:avLst/>
                <a:gdLst/>
                <a:ahLst/>
                <a:cxnLst/>
                <a:rect r="r" b="b" t="t" l="l"/>
                <a:pathLst>
                  <a:path h="704005" w="1920812">
                    <a:moveTo>
                      <a:pt x="0" y="0"/>
                    </a:moveTo>
                    <a:lnTo>
                      <a:pt x="1920812" y="0"/>
                    </a:lnTo>
                    <a:lnTo>
                      <a:pt x="1920812" y="704005"/>
                    </a:lnTo>
                    <a:lnTo>
                      <a:pt x="0" y="70400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1E2E4A"/>
                </a:solidFill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66675"/>
                <a:ext cx="1920812" cy="77068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4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764301" y="423206"/>
              <a:ext cx="505273" cy="505273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812800" y="406400"/>
                    </a:moveTo>
                    <a:lnTo>
                      <a:pt x="406400" y="0"/>
                    </a:lnTo>
                    <a:lnTo>
                      <a:pt x="406400" y="203200"/>
                    </a:lnTo>
                    <a:lnTo>
                      <a:pt x="0" y="203200"/>
                    </a:lnTo>
                    <a:lnTo>
                      <a:pt x="0" y="609600"/>
                    </a:lnTo>
                    <a:lnTo>
                      <a:pt x="406400" y="609600"/>
                    </a:lnTo>
                    <a:lnTo>
                      <a:pt x="406400" y="812800"/>
                    </a:lnTo>
                    <a:lnTo>
                      <a:pt x="812800" y="406400"/>
                    </a:lnTo>
                    <a:close/>
                  </a:path>
                </a:pathLst>
              </a:custGeom>
              <a:solidFill>
                <a:srgbClr val="1E2E4A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36525"/>
                <a:ext cx="711200" cy="473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40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637026" y="539824"/>
              <a:ext cx="6873775" cy="376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536"/>
                </a:lnSpc>
              </a:pPr>
              <a:r>
                <a:rPr lang="en-US" sz="2400">
                  <a:solidFill>
                    <a:srgbClr val="1E2E4A"/>
                  </a:solidFill>
                  <a:latin typeface="Poppins"/>
                  <a:ea typeface="Poppins"/>
                  <a:cs typeface="Poppins"/>
                  <a:sym typeface="Poppins"/>
                </a:rPr>
                <a:t>Os pontos de instalação são: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023587" y="7482309"/>
            <a:ext cx="6146631" cy="158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E2E4A"/>
                </a:solidFill>
                <a:latin typeface="Poppins"/>
                <a:ea typeface="Poppins"/>
                <a:cs typeface="Poppins"/>
                <a:sym typeface="Poppins"/>
              </a:rPr>
              <a:t>A instalação dos equipamentos foi planejada de modo que as </a:t>
            </a:r>
            <a:r>
              <a:rPr lang="en-US" b="true" sz="1800">
                <a:solidFill>
                  <a:srgbClr val="1E2E4A"/>
                </a:solidFill>
                <a:latin typeface="Poppins Bold"/>
                <a:ea typeface="Poppins Bold"/>
                <a:cs typeface="Poppins Bold"/>
                <a:sym typeface="Poppins Bold"/>
              </a:rPr>
              <a:t>câmeras e sensores</a:t>
            </a:r>
            <a:r>
              <a:rPr lang="en-US" sz="1800">
                <a:solidFill>
                  <a:srgbClr val="1E2E4A"/>
                </a:solidFill>
                <a:latin typeface="Poppins"/>
                <a:ea typeface="Poppins"/>
                <a:cs typeface="Poppins"/>
                <a:sym typeface="Poppins"/>
              </a:rPr>
              <a:t> sejam posicionadas na</a:t>
            </a:r>
            <a:r>
              <a:rPr lang="en-US" b="true" sz="1800">
                <a:solidFill>
                  <a:srgbClr val="1E2E4A"/>
                </a:solidFill>
                <a:latin typeface="Poppins Bold"/>
                <a:ea typeface="Poppins Bold"/>
                <a:cs typeface="Poppins Bold"/>
                <a:sym typeface="Poppins Bold"/>
              </a:rPr>
              <a:t> parte traseira e no lado direito</a:t>
            </a:r>
            <a:r>
              <a:rPr lang="en-US" sz="1800">
                <a:solidFill>
                  <a:srgbClr val="1E2E4A"/>
                </a:solidFill>
                <a:latin typeface="Poppins"/>
                <a:ea typeface="Poppins"/>
                <a:cs typeface="Poppins"/>
                <a:sym typeface="Poppins"/>
              </a:rPr>
              <a:t> do veículo, enquanto o</a:t>
            </a:r>
            <a:r>
              <a:rPr lang="en-US" b="true" sz="1800">
                <a:solidFill>
                  <a:srgbClr val="1E2E4A"/>
                </a:solidFill>
                <a:latin typeface="Poppins Bold"/>
                <a:ea typeface="Poppins Bold"/>
                <a:cs typeface="Poppins Bold"/>
                <a:sym typeface="Poppins Bold"/>
              </a:rPr>
              <a:t> ponto cego frontal</a:t>
            </a:r>
            <a:r>
              <a:rPr lang="en-US" sz="1800">
                <a:solidFill>
                  <a:srgbClr val="1E2E4A"/>
                </a:solidFill>
                <a:latin typeface="Poppins"/>
                <a:ea typeface="Poppins"/>
                <a:cs typeface="Poppins"/>
                <a:sym typeface="Poppins"/>
              </a:rPr>
              <a:t> utiliza </a:t>
            </a:r>
            <a:r>
              <a:rPr lang="en-US" b="true" sz="1800">
                <a:solidFill>
                  <a:srgbClr val="1E2E4A"/>
                </a:solidFill>
                <a:latin typeface="Poppins Bold"/>
                <a:ea typeface="Poppins Bold"/>
                <a:cs typeface="Poppins Bold"/>
                <a:sym typeface="Poppins Bold"/>
              </a:rPr>
              <a:t>apenas sensores.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44557" y="6718631"/>
            <a:ext cx="7293083" cy="2673019"/>
            <a:chOff x="0" y="0"/>
            <a:chExt cx="1920812" cy="70400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20812" cy="704005"/>
            </a:xfrm>
            <a:custGeom>
              <a:avLst/>
              <a:gdLst/>
              <a:ahLst/>
              <a:cxnLst/>
              <a:rect r="r" b="b" t="t" l="l"/>
              <a:pathLst>
                <a:path h="704005" w="1920812">
                  <a:moveTo>
                    <a:pt x="0" y="0"/>
                  </a:moveTo>
                  <a:lnTo>
                    <a:pt x="1920812" y="0"/>
                  </a:lnTo>
                  <a:lnTo>
                    <a:pt x="1920812" y="704005"/>
                  </a:lnTo>
                  <a:lnTo>
                    <a:pt x="0" y="704005"/>
                  </a:lnTo>
                  <a:close/>
                </a:path>
              </a:pathLst>
            </a:custGeom>
            <a:solidFill>
              <a:srgbClr val="1E2E4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1920812" cy="7706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106766" y="7027154"/>
            <a:ext cx="4406876" cy="378955"/>
            <a:chOff x="0" y="0"/>
            <a:chExt cx="5875835" cy="505273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05273" cy="505273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812800" y="406400"/>
                    </a:moveTo>
                    <a:lnTo>
                      <a:pt x="406400" y="0"/>
                    </a:lnTo>
                    <a:lnTo>
                      <a:pt x="406400" y="203200"/>
                    </a:lnTo>
                    <a:lnTo>
                      <a:pt x="0" y="203200"/>
                    </a:lnTo>
                    <a:lnTo>
                      <a:pt x="0" y="609600"/>
                    </a:lnTo>
                    <a:lnTo>
                      <a:pt x="406400" y="609600"/>
                    </a:lnTo>
                    <a:lnTo>
                      <a:pt x="406400" y="812800"/>
                    </a:lnTo>
                    <a:lnTo>
                      <a:pt x="812800" y="406400"/>
                    </a:lnTo>
                    <a:close/>
                  </a:path>
                </a:pathLst>
              </a:custGeom>
              <a:solidFill>
                <a:srgbClr val="F7F7F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136525"/>
                <a:ext cx="711200" cy="473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40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872725" y="116617"/>
              <a:ext cx="5003110" cy="376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536"/>
                </a:lnSpc>
              </a:pPr>
              <a:r>
                <a:rPr lang="en-US" sz="2400">
                  <a:solidFill>
                    <a:srgbClr val="F7F7F7"/>
                  </a:solidFill>
                  <a:latin typeface="Poppins"/>
                  <a:ea typeface="Poppins"/>
                  <a:cs typeface="Poppins"/>
                  <a:sym typeface="Poppins"/>
                </a:rPr>
                <a:t>Implementação IoT: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106766" y="7482309"/>
            <a:ext cx="6168665" cy="1342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60"/>
              </a:lnSpc>
            </a:pPr>
            <a:r>
              <a:rPr lang="en-US" sz="1900">
                <a:solidFill>
                  <a:srgbClr val="F7F7F7"/>
                </a:solidFill>
                <a:latin typeface="Poppins"/>
                <a:ea typeface="Poppins"/>
                <a:cs typeface="Poppins"/>
                <a:sym typeface="Poppins"/>
              </a:rPr>
              <a:t>O sistema utiliza sensores ultrassônicos e câmeras ESP32-CAM para capturar informações e gerar alertas automaticamente de acordo com a proximidade de obstáculos detectados.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3306177" y="178442"/>
            <a:ext cx="4893316" cy="4435218"/>
          </a:xfrm>
          <a:custGeom>
            <a:avLst/>
            <a:gdLst/>
            <a:ahLst/>
            <a:cxnLst/>
            <a:rect r="r" b="b" t="t" l="l"/>
            <a:pathLst>
              <a:path h="4435218" w="4893316">
                <a:moveTo>
                  <a:pt x="0" y="0"/>
                </a:moveTo>
                <a:lnTo>
                  <a:pt x="4893315" y="0"/>
                </a:lnTo>
                <a:lnTo>
                  <a:pt x="4893315" y="4435218"/>
                </a:lnTo>
                <a:lnTo>
                  <a:pt x="0" y="4435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81" t="-35967" r="-5723" b="-3983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1475092">
            <a:off x="10510998" y="581859"/>
            <a:ext cx="4401381" cy="4238367"/>
          </a:xfrm>
          <a:custGeom>
            <a:avLst/>
            <a:gdLst/>
            <a:ahLst/>
            <a:cxnLst/>
            <a:rect r="r" b="b" t="t" l="l"/>
            <a:pathLst>
              <a:path h="4238367" w="4401381">
                <a:moveTo>
                  <a:pt x="0" y="0"/>
                </a:moveTo>
                <a:lnTo>
                  <a:pt x="4401381" y="0"/>
                </a:lnTo>
                <a:lnTo>
                  <a:pt x="4401381" y="4238367"/>
                </a:lnTo>
                <a:lnTo>
                  <a:pt x="0" y="42383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82" t="-62153" r="-16805" b="-6891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1487787"/>
            <a:ext cx="16230600" cy="7311426"/>
          </a:xfrm>
          <a:prstGeom prst="rect">
            <a:avLst/>
          </a:prstGeom>
          <a:ln w="95250" cap="rnd">
            <a:solidFill>
              <a:srgbClr val="EE8454"/>
            </a:solidFill>
            <a:prstDash val="solid"/>
          </a:ln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8445587" y="-6797967"/>
            <a:ext cx="1236500" cy="18998019"/>
            <a:chOff x="0" y="0"/>
            <a:chExt cx="325662" cy="5003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662" cy="5003593"/>
            </a:xfrm>
            <a:custGeom>
              <a:avLst/>
              <a:gdLst/>
              <a:ahLst/>
              <a:cxnLst/>
              <a:rect r="r" b="b" t="t" l="l"/>
              <a:pathLst>
                <a:path h="5003593" w="325662">
                  <a:moveTo>
                    <a:pt x="0" y="0"/>
                  </a:moveTo>
                  <a:lnTo>
                    <a:pt x="325662" y="0"/>
                  </a:lnTo>
                  <a:lnTo>
                    <a:pt x="325662" y="5003593"/>
                  </a:lnTo>
                  <a:lnTo>
                    <a:pt x="0" y="5003593"/>
                  </a:lnTo>
                  <a:close/>
                </a:path>
              </a:pathLst>
            </a:custGeom>
            <a:solidFill>
              <a:srgbClr val="1E2E4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325662" cy="50702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92340" y="2285117"/>
            <a:ext cx="9903321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b="true" sz="3999" spc="-79">
                <a:solidFill>
                  <a:srgbClr val="EE8454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Conclusões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471670"/>
            <a:ext cx="162306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SafeView foi criada para apoiar as pessoas que mantêm o setor de logística em movimento, os motoristas. Nosso objetivo é entender suas necessidades e fornecer uma boa solução.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46847" y="6214745"/>
            <a:ext cx="10441153" cy="4072255"/>
          </a:xfrm>
          <a:custGeom>
            <a:avLst/>
            <a:gdLst/>
            <a:ahLst/>
            <a:cxnLst/>
            <a:rect r="r" b="b" t="t" l="l"/>
            <a:pathLst>
              <a:path h="4072255" w="10441153">
                <a:moveTo>
                  <a:pt x="0" y="0"/>
                </a:moveTo>
                <a:lnTo>
                  <a:pt x="10441153" y="0"/>
                </a:lnTo>
                <a:lnTo>
                  <a:pt x="10441153" y="4072255"/>
                </a:lnTo>
                <a:lnTo>
                  <a:pt x="0" y="40722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279" r="0" b="-38544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10065758"/>
            <a:ext cx="18288002" cy="218598"/>
            <a:chOff x="0" y="0"/>
            <a:chExt cx="24384002" cy="2914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291465"/>
            </a:xfrm>
            <a:custGeom>
              <a:avLst/>
              <a:gdLst/>
              <a:ahLst/>
              <a:cxnLst/>
              <a:rect r="r" b="b" t="t" l="l"/>
              <a:pathLst>
                <a:path h="29146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91465"/>
                  </a:lnTo>
                  <a:lnTo>
                    <a:pt x="0" y="29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4423191" y="8704869"/>
            <a:ext cx="3864809" cy="1582131"/>
            <a:chOff x="0" y="0"/>
            <a:chExt cx="12012020" cy="4917344"/>
          </a:xfrm>
        </p:grpSpPr>
        <p:sp>
          <p:nvSpPr>
            <p:cNvPr name="Freeform 5" id="5" descr="Ícone  Descrição gerada automaticamente"/>
            <p:cNvSpPr/>
            <p:nvPr/>
          </p:nvSpPr>
          <p:spPr>
            <a:xfrm flipH="false" flipV="false" rot="0">
              <a:off x="0" y="0"/>
              <a:ext cx="12012041" cy="4917313"/>
            </a:xfrm>
            <a:custGeom>
              <a:avLst/>
              <a:gdLst/>
              <a:ahLst/>
              <a:cxnLst/>
              <a:rect r="r" b="b" t="t" l="l"/>
              <a:pathLst>
                <a:path h="4917313" w="12012041">
                  <a:moveTo>
                    <a:pt x="0" y="0"/>
                  </a:moveTo>
                  <a:lnTo>
                    <a:pt x="12012041" y="0"/>
                  </a:lnTo>
                  <a:lnTo>
                    <a:pt x="12012041" y="4917313"/>
                  </a:lnTo>
                  <a:lnTo>
                    <a:pt x="0" y="4917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-1024145" y="9719678"/>
            <a:ext cx="1318311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2488970" y="1028700"/>
            <a:ext cx="16284281" cy="0"/>
          </a:xfrm>
          <a:prstGeom prst="line">
            <a:avLst/>
          </a:prstGeom>
          <a:ln cap="flat" w="28575">
            <a:solidFill>
              <a:srgbClr val="1E2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623519" y="488702"/>
            <a:ext cx="1079996" cy="1079996"/>
          </a:xfrm>
          <a:custGeom>
            <a:avLst/>
            <a:gdLst/>
            <a:ahLst/>
            <a:cxnLst/>
            <a:rect r="r" b="b" t="t" l="l"/>
            <a:pathLst>
              <a:path h="1079996" w="1079996">
                <a:moveTo>
                  <a:pt x="0" y="0"/>
                </a:moveTo>
                <a:lnTo>
                  <a:pt x="1079996" y="0"/>
                </a:lnTo>
                <a:lnTo>
                  <a:pt x="1079996" y="1079996"/>
                </a:lnTo>
                <a:lnTo>
                  <a:pt x="0" y="1079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462241" y="8959236"/>
            <a:ext cx="1702833" cy="1073396"/>
            <a:chOff x="0" y="0"/>
            <a:chExt cx="3460688" cy="2181476"/>
          </a:xfrm>
        </p:grpSpPr>
        <p:sp>
          <p:nvSpPr>
            <p:cNvPr name="Freeform 10" id="10" descr="Forma  O conteúdo gerado por IA pode estar incorreto."/>
            <p:cNvSpPr/>
            <p:nvPr/>
          </p:nvSpPr>
          <p:spPr>
            <a:xfrm flipH="false" flipV="false" rot="0">
              <a:off x="0" y="0"/>
              <a:ext cx="3460750" cy="2181479"/>
            </a:xfrm>
            <a:custGeom>
              <a:avLst/>
              <a:gdLst/>
              <a:ahLst/>
              <a:cxnLst/>
              <a:rect r="r" b="b" t="t" l="l"/>
              <a:pathLst>
                <a:path h="2181479" w="3460750">
                  <a:moveTo>
                    <a:pt x="0" y="0"/>
                  </a:moveTo>
                  <a:lnTo>
                    <a:pt x="3460750" y="0"/>
                  </a:lnTo>
                  <a:lnTo>
                    <a:pt x="3460750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1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563948" y="3769513"/>
            <a:ext cx="8576307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>
                <a:solidFill>
                  <a:srgbClr val="2C427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MUITO OBRIGADO</a:t>
            </a:r>
          </a:p>
          <a:p>
            <a:pPr algn="l">
              <a:lnSpc>
                <a:spcPts val="6999"/>
              </a:lnSpc>
            </a:pPr>
            <a:r>
              <a:rPr lang="en-US" sz="6999">
                <a:solidFill>
                  <a:srgbClr val="EE8454"/>
                </a:solidFill>
                <a:latin typeface="Montserrat"/>
                <a:ea typeface="Montserrat"/>
                <a:cs typeface="Montserrat"/>
                <a:sym typeface="Montserrat"/>
              </a:rPr>
              <a:t>pela atenção!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2147745" y="3364399"/>
            <a:ext cx="5000581" cy="2492978"/>
          </a:xfrm>
          <a:custGeom>
            <a:avLst/>
            <a:gdLst/>
            <a:ahLst/>
            <a:cxnLst/>
            <a:rect r="r" b="b" t="t" l="l"/>
            <a:pathLst>
              <a:path h="2492978" w="5000581">
                <a:moveTo>
                  <a:pt x="5000582" y="0"/>
                </a:moveTo>
                <a:lnTo>
                  <a:pt x="0" y="0"/>
                </a:lnTo>
                <a:lnTo>
                  <a:pt x="0" y="2492978"/>
                </a:lnTo>
                <a:lnTo>
                  <a:pt x="5000582" y="2492978"/>
                </a:lnTo>
                <a:lnTo>
                  <a:pt x="5000582" y="0"/>
                </a:lnTo>
                <a:close/>
              </a:path>
            </a:pathLst>
          </a:custGeom>
          <a:blipFill>
            <a:blip r:embed="rId5"/>
            <a:stretch>
              <a:fillRect l="0" t="-46933" r="0" b="-5365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248474" y="6408251"/>
            <a:ext cx="1179105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E2E4A"/>
                </a:solidFill>
                <a:latin typeface="Montserrat"/>
                <a:ea typeface="Montserrat"/>
                <a:cs typeface="Montserrat"/>
                <a:sym typeface="Montserrat"/>
              </a:rPr>
              <a:t>Lembre-se: </a:t>
            </a:r>
            <a:r>
              <a:rPr lang="en-US" b="true" sz="3000">
                <a:solidFill>
                  <a:srgbClr val="1E2E4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SafeView - revelando o que os olhos não veem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DAGxMXHF1B4</dc:identifier>
  <dcterms:modified xsi:type="dcterms:W3CDTF">2011-08-01T06:04:30Z</dcterms:modified>
  <cp:revision>1</cp:revision>
  <dc:title>Feira-tecnologica</dc:title>
</cp:coreProperties>
</file>

<file path=docProps/thumbnail.jpeg>
</file>